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729" autoAdjust="0"/>
  </p:normalViewPr>
  <p:slideViewPr>
    <p:cSldViewPr>
      <p:cViewPr>
        <p:scale>
          <a:sx n="80" d="100"/>
          <a:sy n="80" d="100"/>
        </p:scale>
        <p:origin x="-10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5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DB92-0FF1-4B2D-9BA8-CB18A5F67F0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BCBA-7165-4E75-B8DB-B0E71FD08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9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2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0105-F607-4C74-A4C2-2571D5946C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2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525105-0B0C-4333-B0FC-F3610A83311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DB59005-33A8-4795-A975-251CC3AFCE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Tag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Key used with Low Frequency RFID technology.</a:t>
            </a:r>
          </a:p>
          <a:p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Has no battery requirement, should function well beyond any user’s needs.</a:t>
            </a:r>
          </a:p>
        </p:txBody>
      </p:sp>
    </p:spTree>
    <p:extLst>
      <p:ext uri="{BB962C8B-B14F-4D97-AF65-F5344CB8AC3E}">
        <p14:creationId xmlns:p14="http://schemas.microsoft.com/office/powerpoint/2010/main" val="23840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FlexiForce</a:t>
            </a:r>
            <a:r>
              <a:rPr lang="en-US" i="1" dirty="0"/>
              <a:t> A204 Sensor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06261"/>
              </p:ext>
            </p:extLst>
          </p:nvPr>
        </p:nvGraphicFramePr>
        <p:xfrm>
          <a:off x="762000" y="1676400"/>
          <a:ext cx="5943600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675"/>
                <a:gridCol w="3209925"/>
              </a:tblGrid>
              <a:tr h="16954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Specifications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Thickness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0.208 mm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Length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197 mm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Width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 mm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Sensing Area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9.53 mm diameter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Connector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3-pin Male Square Pin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Substrate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Polyester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Pin Spacing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2.54 mm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Linearity Error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±3%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Repeatability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±2.5% of full scale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Hysteresis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±4.5% of full scale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Drift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5% per logarithmic time scale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Response Time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5 microseconds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Operating Temperatures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-40°C – 60°C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Force Ranges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4.4 N, 110 N, 440 N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Temperature Sensitivity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Output variance of 0.2% per degree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Content Placeholder 3" descr="http://www.trossenrobotics.com/shared/images/PImages/S-20-1000-FS1LB-4inch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20612" r="4735" b="20334"/>
          <a:stretch/>
        </p:blipFill>
        <p:spPr bwMode="auto">
          <a:xfrm rot="5400000">
            <a:off x="6460298" y="2438400"/>
            <a:ext cx="2661931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561578" y="1983734"/>
            <a:ext cx="1201422" cy="22834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01000" y="2667000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197 mm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291811" y="4505972"/>
            <a:ext cx="364844" cy="2311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0" y="4621539"/>
            <a:ext cx="647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14 mm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56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FlexiForce</a:t>
            </a:r>
            <a:r>
              <a:rPr lang="en-US" i="1" dirty="0"/>
              <a:t> A204 Sensor</a:t>
            </a:r>
            <a:endParaRPr lang="en-US" dirty="0"/>
          </a:p>
        </p:txBody>
      </p:sp>
      <p:pic>
        <p:nvPicPr>
          <p:cNvPr id="4" name="Content Placeholder 3" descr="C:\Users\SUPREME OVERLORD\Desktop\a401-large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0"/>
            <a:ext cx="1401890" cy="2514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58753"/>
              </p:ext>
            </p:extLst>
          </p:nvPr>
        </p:nvGraphicFramePr>
        <p:xfrm>
          <a:off x="762000" y="1676400"/>
          <a:ext cx="5943600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675"/>
                <a:gridCol w="3209925"/>
              </a:tblGrid>
              <a:tr h="16954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Specifications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Thickness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0.208 mm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Length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56.8 mm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Width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31.8 mm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Sensing Area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25.4 mm diameter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Connector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2-pin male square pin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Substrate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Polyester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Pin Spacing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2.54 mm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Linearity Error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±3%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Repeatability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 ±2.5% of full scale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Hysteresis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±4.5% of full scale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Drift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 5% per logarithmic time scale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Response Time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 5 microseconds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Operating Temperatures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-40°F – 140°F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Force Ranges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 – 1 lb, 0 – 25 lb, 0 – 100 lb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Temperature Sensitivity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Output variance of 0.2% per degree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6858000" y="2590800"/>
            <a:ext cx="121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86600" y="2275114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31.8 mm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05800" y="2743200"/>
            <a:ext cx="0" cy="2438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0023" y="3870458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56.8 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2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SUPREME OVERLORD\Desktop\A204 - schematic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40" y="1295400"/>
            <a:ext cx="703732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Locking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Brakes</a:t>
            </a:r>
          </a:p>
          <a:p>
            <a:r>
              <a:rPr lang="en-US" dirty="0" smtClean="0"/>
              <a:t>Motor</a:t>
            </a:r>
          </a:p>
          <a:p>
            <a:r>
              <a:rPr lang="en-US" dirty="0" smtClean="0"/>
              <a:t>Driver</a:t>
            </a:r>
          </a:p>
        </p:txBody>
      </p:sp>
    </p:spTree>
    <p:extLst>
      <p:ext uri="{BB962C8B-B14F-4D97-AF65-F5344CB8AC3E}">
        <p14:creationId xmlns:p14="http://schemas.microsoft.com/office/powerpoint/2010/main" val="42540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Standard/Manual Brake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Replacing</a:t>
            </a:r>
            <a:endParaRPr lang="en-US" dirty="0"/>
          </a:p>
        </p:txBody>
      </p:sp>
      <p:pic>
        <p:nvPicPr>
          <p:cNvPr id="4" name="Picture 3" descr="C:\Users\SUPREME OVERLORD\Desktop\gold standard manual wheelchair brake lock - permission pend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50" y="2133600"/>
            <a:ext cx="2488888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3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Piston Driven Actuator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plan/option</a:t>
            </a:r>
            <a:endParaRPr lang="en-US" dirty="0"/>
          </a:p>
        </p:txBody>
      </p:sp>
      <p:pic>
        <p:nvPicPr>
          <p:cNvPr id="4" name="Picture 3" descr="C:\Users\SUPREME OVERLORD\Desktop\Ds-Locks_large1 - piston brak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886450" cy="2411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6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Cable Disc </a:t>
            </a:r>
            <a:r>
              <a:rPr lang="en-US" i="1" dirty="0" smtClean="0"/>
              <a:t>Brakes</a:t>
            </a:r>
            <a:endParaRPr lang="en-US" dirty="0"/>
          </a:p>
        </p:txBody>
      </p:sp>
      <p:pic>
        <p:nvPicPr>
          <p:cNvPr id="4" name="Content Placeholder 3" descr="C:\Users\SUPREME OVERLORD\Desktop\ADI-disc-brak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23" y="2971800"/>
            <a:ext cx="3304077" cy="24780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38200" y="14478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Product </a:t>
            </a:r>
            <a:r>
              <a:rPr lang="en-US" dirty="0" smtClean="0"/>
              <a:t>Specifications:</a:t>
            </a:r>
            <a:r>
              <a:rPr lang="en-US" dirty="0"/>
              <a:t>			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 smtClean="0">
                <a:latin typeface="+mj-lt"/>
              </a:rPr>
              <a:t>Mechanical two piece forged aluminum calipers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 smtClean="0">
                <a:latin typeface="+mj-lt"/>
              </a:rPr>
              <a:t>Tri-align caliper positioning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 smtClean="0">
                <a:latin typeface="+mj-lt"/>
              </a:rPr>
              <a:t>Sintered pads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 smtClean="0">
                <a:latin typeface="+mj-lt"/>
              </a:rPr>
              <a:t>Dual knob pad adjustment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 smtClean="0">
                <a:latin typeface="+mj-lt"/>
              </a:rPr>
              <a:t>Cable disc brakes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 smtClean="0">
                <a:latin typeface="+mj-lt"/>
              </a:rPr>
              <a:t>G2 </a:t>
            </a:r>
            <a:r>
              <a:rPr lang="en-US" i="0" dirty="0" err="1" smtClean="0">
                <a:latin typeface="+mj-lt"/>
              </a:rPr>
              <a:t>CleanSweep</a:t>
            </a:r>
            <a:r>
              <a:rPr lang="en-US" i="0" dirty="0" smtClean="0">
                <a:latin typeface="+mj-lt"/>
              </a:rPr>
              <a:t> rotors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0" dirty="0" smtClean="0">
                <a:latin typeface="+mj-lt"/>
              </a:rPr>
              <a:t>Weighs only 329 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3962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Advantages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Durable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Light weight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Cost effective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Low maintenance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Simple installation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Tremendous braking power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Reliable in all weather conditions</a:t>
            </a:r>
          </a:p>
        </p:txBody>
      </p:sp>
    </p:spTree>
    <p:extLst>
      <p:ext uri="{BB962C8B-B14F-4D97-AF65-F5344CB8AC3E}">
        <p14:creationId xmlns:p14="http://schemas.microsoft.com/office/powerpoint/2010/main" val="4787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for Locking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Servo </a:t>
            </a:r>
            <a:r>
              <a:rPr lang="en-US" dirty="0" err="1" smtClean="0"/>
              <a:t>vs</a:t>
            </a:r>
            <a:r>
              <a:rPr lang="en-US" dirty="0" smtClean="0"/>
              <a:t> Stepper</a:t>
            </a:r>
          </a:p>
          <a:p>
            <a:r>
              <a:rPr lang="en-US" dirty="0" smtClean="0"/>
              <a:t>Servo </a:t>
            </a:r>
            <a:r>
              <a:rPr lang="en-US" dirty="0" err="1" smtClean="0"/>
              <a:t>pwm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Geared Bipolar Stepper Motor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492987"/>
              </p:ext>
            </p:extLst>
          </p:nvPr>
        </p:nvGraphicFramePr>
        <p:xfrm>
          <a:off x="1219200" y="1524000"/>
          <a:ext cx="6705600" cy="4678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25990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15695" algn="l"/>
                          <a:tab pos="2971800" algn="ctr"/>
                        </a:tabLst>
                      </a:pPr>
                      <a:r>
                        <a:rPr lang="en-US" sz="1600" dirty="0">
                          <a:effectLst/>
                        </a:rPr>
                        <a:t>		Specifications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Motor Type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Bipolar Stepper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Step Angle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0.018°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Step Accuracy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5%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Holding Torque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 kg*cm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Rated Torque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 kg*cm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Maximum Torque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250 kg*cm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Recommended Voltage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 V DC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Rated Current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 A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Coil Resistance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 O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Shaft Diameter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 mm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Weight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568 g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Leads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Gearbox Type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Planetary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Gear Ratio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99.5:1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Maximum Strength of Gears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 kg*cm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Shaft Maximum Axial Load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49.1 N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Shaft Maximum Radial Load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98.1 N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1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Technology Comparison</a:t>
            </a:r>
            <a:endParaRPr lang="en-US" dirty="0"/>
          </a:p>
        </p:txBody>
      </p:sp>
      <p:pic>
        <p:nvPicPr>
          <p:cNvPr id="2050" name="Picture 2" descr="http://www.ibtechnology.co.uk/images/rfid_comparison_tabl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1832" r="1603" b="1767"/>
          <a:stretch/>
        </p:blipFill>
        <p:spPr bwMode="auto">
          <a:xfrm>
            <a:off x="1219200" y="1371600"/>
            <a:ext cx="6676845" cy="43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867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“Cost” is referring to the tags, however for a single receiver/scanner combo, LF was much cheaper.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L293 H-Bridge motor driver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001749"/>
              </p:ext>
            </p:extLst>
          </p:nvPr>
        </p:nvGraphicFramePr>
        <p:xfrm>
          <a:off x="1447800" y="1600197"/>
          <a:ext cx="6248400" cy="4525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814"/>
                <a:gridCol w="3112586"/>
              </a:tblGrid>
              <a:tr h="30173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15695" algn="l"/>
                          <a:tab pos="2971800" algn="ctr"/>
                        </a:tabLst>
                      </a:pPr>
                      <a:r>
                        <a:rPr lang="en-US" sz="1600" dirty="0">
                          <a:effectLst/>
                        </a:rPr>
                        <a:t>		Specifications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Wide Supply-Voltage Range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4.5 V to 36 V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Maximum Output Voltage 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 V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Maximum Switching Voltage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 V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Peak Output Current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A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Drivers Per Package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Input Compatibility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TTL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Delay Time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800 ns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Pin Package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16PDIP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Price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$2.20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Drive Currents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Bidirectional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 Current Per Channel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A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Peak Output Current Per Channel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A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Maximum Junction Temperature</a:t>
                      </a:r>
                      <a:endParaRPr lang="en-US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150°C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Storage Temperature Range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-65° – 150°C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6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L298 – Second/Backup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052695"/>
              </p:ext>
            </p:extLst>
          </p:nvPr>
        </p:nvGraphicFramePr>
        <p:xfrm>
          <a:off x="381000" y="1371600"/>
          <a:ext cx="693420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8408"/>
                <a:gridCol w="757806"/>
                <a:gridCol w="956221"/>
                <a:gridCol w="1071765"/>
              </a:tblGrid>
              <a:tr h="335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Item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Price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Quantity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Cost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Invacare Veranda Manual Wheelchair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$99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$99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800" dirty="0">
                          <a:effectLst/>
                        </a:rPr>
                        <a:t>A204 FlexiForce Sensor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$19.50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4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$78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Linx Technologies RXM-GPS-R4-T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$21.48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$21.48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ADH8066 GSM Module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$49.95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$49.95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Quad Band GSM/GPRS 7888 GSM Module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$39.95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$39.95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44675" algn="l"/>
                        </a:tabLst>
                      </a:pPr>
                      <a:r>
                        <a:rPr lang="en-US" sz="1200">
                          <a:effectLst/>
                        </a:rPr>
                        <a:t>SIM300 GPRS Development Board w Antenna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$31.20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$31.20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Texas Instruments MSP-EXP430G2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$10.99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$10.99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Texas Instruments MSP430G2553IN20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$2.43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$2.43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Linx Technologies EVM-GPS-R4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$27.73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$27.73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Antenna GPS Embedded SMA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$11.95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$11.95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20-PIN DIP Socket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$0.75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$0.75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46935" algn="l"/>
                        </a:tabLst>
                      </a:pPr>
                      <a:r>
                        <a:rPr lang="en-US" sz="1200" dirty="0">
                          <a:effectLst/>
                        </a:rPr>
                        <a:t>SMA Connector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$11.90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$11.90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Basic 20x4 Character LCD Screen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$17.95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$17.95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12v Lithium Ion Rechargeable Battery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$89.99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$179.98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UA7815 Positive Voltage Regulator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$0.66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$1.32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DC Power Connectors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$1.26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$2.52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RFID Card Reader Module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$42.99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$42.99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RFID 54mm x 85mm Rectangle Tag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$2.50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$2.50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RFID Blue Eye Key Fob Tag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$1.99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$1.99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RFID 50mm Round Tag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$1.99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$1.99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Avid BB7 Mechanical Disc Brake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$51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$102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Geared Bipolar Stepper Motor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$45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$45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L293 H-Bridge motor driver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$3.50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$3.50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</a:t>
                      </a:r>
                      <a:r>
                        <a:rPr lang="en-US" sz="1200" dirty="0" smtClean="0">
                          <a:effectLst/>
                        </a:rPr>
                        <a:t>787.07</a:t>
                      </a:r>
                      <a:endParaRPr lang="en-US" sz="1050" dirty="0">
                        <a:effectLst/>
                        <a:latin typeface="Calibri"/>
                      </a:endParaRPr>
                    </a:p>
                  </a:txBody>
                  <a:tcPr marL="62861" marR="628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7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799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</a:pPr>
            <a:r>
              <a:rPr lang="en-US" sz="5400" dirty="0"/>
              <a:t>MSP430</a:t>
            </a:r>
            <a:endParaRPr lang="en-US" sz="48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22960" y="1845733"/>
            <a:ext cx="75437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Contains all code for the system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Low power: 1.8 to 3.6 volts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 power saving modes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Low cost: $</a:t>
            </a:r>
            <a:r>
              <a:rPr lang="en-US" sz="28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2.43</a:t>
            </a:r>
            <a:endParaRPr lang="en-US" sz="28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Supports UART and USCI</a:t>
            </a:r>
          </a:p>
          <a:p>
            <a:endParaRPr lang="en-US" sz="28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2797629" cy="373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46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799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GSM Module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22960" y="1845733"/>
            <a:ext cx="75437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Low power: 3.4V – 4.5V (Normally 4.0V)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Current consumption as low as 2.5mA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Has GPRS capabilities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AT Commands used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Affordable: $31.20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M2M data plan required</a:t>
            </a:r>
          </a:p>
          <a:p>
            <a:endParaRPr lang="en-US" sz="2800" b="0" i="0" u="none" strike="noStrike" cap="none" baseline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endParaRPr lang="en-US" sz="2800" b="0" i="0" u="none" strike="noStrike" cap="none" baseline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5910314" y="1756699"/>
            <a:ext cx="2728361" cy="4410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14212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799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GSM Module Task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22960" y="1845733"/>
            <a:ext cx="75437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800" dirty="0" smtClean="0"/>
              <a:t> GPS coordinates,  battery levels, and error/status messages will be sent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SMS message and E-mails</a:t>
            </a:r>
          </a:p>
          <a:p>
            <a:r>
              <a:rPr lang="en-US" sz="2800" dirty="0" smtClean="0"/>
              <a:t> Message sent when event is triggered </a:t>
            </a:r>
          </a:p>
          <a:p>
            <a:pPr lvl="2"/>
            <a:r>
              <a:rPr lang="en-US" sz="2800" dirty="0" smtClean="0"/>
              <a:t>When the wheelchair is moved while it is locked</a:t>
            </a:r>
          </a:p>
          <a:p>
            <a:pPr lvl="2"/>
            <a:r>
              <a:rPr lang="en-US" sz="2800" dirty="0"/>
              <a:t> </a:t>
            </a:r>
            <a:r>
              <a:rPr lang="en-US" sz="2800" dirty="0" smtClean="0"/>
              <a:t>When battery life hits 20% and then again at 10%</a:t>
            </a:r>
          </a:p>
          <a:p>
            <a:pPr lvl="2"/>
            <a:r>
              <a:rPr lang="en-US" sz="2800" dirty="0" smtClean="0"/>
              <a:t>When failure in component</a:t>
            </a:r>
          </a:p>
        </p:txBody>
      </p:sp>
    </p:spTree>
    <p:extLst>
      <p:ext uri="{BB962C8B-B14F-4D97-AF65-F5344CB8AC3E}">
        <p14:creationId xmlns:p14="http://schemas.microsoft.com/office/powerpoint/2010/main" val="28091457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799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r>
              <a:rPr lang="en-US" dirty="0" smtClean="0"/>
              <a:t>GSM activity diagra</a:t>
            </a:r>
            <a:r>
              <a:rPr lang="en-US" dirty="0"/>
              <a:t>m</a:t>
            </a:r>
            <a:endParaRPr dirty="0"/>
          </a:p>
        </p:txBody>
      </p:sp>
      <p:sp>
        <p:nvSpPr>
          <p:cNvPr id="139" name="Shape 139"/>
          <p:cNvSpPr/>
          <p:nvPr/>
        </p:nvSpPr>
        <p:spPr>
          <a:xfrm>
            <a:off x="5426215" y="533398"/>
            <a:ext cx="3615428" cy="602145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" name="Shape 140"/>
          <p:cNvSpPr txBox="1">
            <a:spLocks noGrp="1"/>
          </p:cNvSpPr>
          <p:nvPr>
            <p:ph sz="quarter" idx="1"/>
          </p:nvPr>
        </p:nvSpPr>
        <p:spPr>
          <a:xfrm>
            <a:off x="685800" y="1905000"/>
            <a:ext cx="3810000" cy="3657600"/>
          </a:xfrm>
          <a:prstGeom prst="rect">
            <a:avLst/>
          </a:prstGeom>
          <a:noFill/>
          <a:ln w="9525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Connect to network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If data is received then sends message 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Enters low power mode until woken up for data to be sent </a:t>
            </a:r>
          </a:p>
        </p:txBody>
      </p:sp>
    </p:spTree>
    <p:extLst>
      <p:ext uri="{BB962C8B-B14F-4D97-AF65-F5344CB8AC3E}">
        <p14:creationId xmlns:p14="http://schemas.microsoft.com/office/powerpoint/2010/main" val="29389550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799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GPS Module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822960" y="1845733"/>
            <a:ext cx="75437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Fast TTFF: 32 seconds from cold start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Low power: 3.3v and 56 mA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Supports up to 48 channels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Uses NMEA 0183 protocol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Small and compact 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Affordable: $21.48</a:t>
            </a:r>
          </a:p>
        </p:txBody>
      </p:sp>
      <p:sp>
        <p:nvSpPr>
          <p:cNvPr id="126" name="Shape 126"/>
          <p:cNvSpPr/>
          <p:nvPr/>
        </p:nvSpPr>
        <p:spPr>
          <a:xfrm>
            <a:off x="5410648" y="1845736"/>
            <a:ext cx="2557820" cy="33151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679115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GPS Module Tasks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 Acquire NMEA 0187 protocol  </a:t>
            </a:r>
          </a:p>
          <a:p>
            <a:r>
              <a:rPr lang="en-US" sz="2800" dirty="0" smtClean="0"/>
              <a:t> GPS coordinate location is parsed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Data is sent to </a:t>
            </a:r>
            <a:r>
              <a:rPr lang="en-US" sz="2800" smtClean="0"/>
              <a:t>GSM module</a:t>
            </a:r>
          </a:p>
          <a:p>
            <a:pPr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28583"/>
            <a:ext cx="4495800" cy="37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799" cy="1450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r>
              <a:rPr lang="en-US" dirty="0" smtClean="0"/>
              <a:t>GPS Activity Diagram </a:t>
            </a:r>
            <a:endParaRPr dirty="0"/>
          </a:p>
        </p:txBody>
      </p:sp>
      <p:sp>
        <p:nvSpPr>
          <p:cNvPr id="152" name="Shape 152"/>
          <p:cNvSpPr/>
          <p:nvPr/>
        </p:nvSpPr>
        <p:spPr>
          <a:xfrm>
            <a:off x="3657601" y="1905000"/>
            <a:ext cx="5278394" cy="46430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38201" y="1905000"/>
            <a:ext cx="2688609" cy="4572000"/>
          </a:xfrm>
        </p:spPr>
        <p:txBody>
          <a:bodyPr/>
          <a:lstStyle/>
          <a:p>
            <a:r>
              <a:rPr lang="en-US" dirty="0" smtClean="0"/>
              <a:t>GPS Coordinate acquired</a:t>
            </a:r>
          </a:p>
          <a:p>
            <a:r>
              <a:rPr lang="en-US" dirty="0" smtClean="0"/>
              <a:t> Sends data to microprocessor </a:t>
            </a:r>
          </a:p>
          <a:p>
            <a:r>
              <a:rPr lang="en-US" dirty="0" smtClean="0"/>
              <a:t>Enters low power mode until</a:t>
            </a:r>
          </a:p>
          <a:p>
            <a:pPr lvl="1"/>
            <a:r>
              <a:rPr lang="en-US" dirty="0" smtClean="0"/>
              <a:t>Timer timeout</a:t>
            </a:r>
          </a:p>
          <a:p>
            <a:pPr lvl="1"/>
            <a:r>
              <a:rPr lang="en-US" dirty="0" smtClean="0"/>
              <a:t>Event is triggered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465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Receiver Overview</a:t>
            </a:r>
            <a:endParaRPr lang="en-US" dirty="0"/>
          </a:p>
        </p:txBody>
      </p:sp>
      <p:pic>
        <p:nvPicPr>
          <p:cNvPr id="4" name="Content Placeholder 3" descr="https://lh3.googleusercontent.com/-nOyGLUPUSiybsDj5WXg_RPnMYZSlRyD1jFW24yq5KrytCHo0Ul-tUiNXvpBKJuaB-_aCL_kmgPPT0qWgluctzgg8ujzUM0Lt_AD27A8pe0XjzekqpNMCGi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387587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" y="15240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Pins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VCC  (+5V)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/ENABLE (input)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SOUT (output)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size, 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for convenient placement on the wheelchair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power use when scanning, and almost-zero power use when not scanning.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LCD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type</a:t>
            </a:r>
            <a:endParaRPr lang="en-US" dirty="0"/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Not graphical difficult to Program</a:t>
            </a:r>
          </a:p>
          <a:p>
            <a:r>
              <a:rPr lang="en-US" dirty="0" smtClean="0"/>
              <a:t>Best type </a:t>
            </a: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</a:t>
            </a:r>
            <a:r>
              <a:rPr lang="en-US" dirty="0" smtClean="0"/>
              <a:t>n Project</a:t>
            </a:r>
          </a:p>
          <a:p>
            <a:r>
              <a:rPr lang="en-US" dirty="0" smtClean="0"/>
              <a:t>20 X 4</a:t>
            </a:r>
          </a:p>
          <a:p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32" y="4038600"/>
            <a:ext cx="5290818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2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Screen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Provide </a:t>
            </a:r>
            <a:r>
              <a:rPr lang="en-US" dirty="0"/>
              <a:t>p</a:t>
            </a:r>
            <a:r>
              <a:rPr lang="en-US" dirty="0" smtClean="0"/>
              <a:t>ower levels from circuit</a:t>
            </a:r>
          </a:p>
          <a:p>
            <a:r>
              <a:rPr lang="en-US" dirty="0" smtClean="0"/>
              <a:t> Displays if locking mechanism is Locked/ Unlocked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lo349133\Pictures\00256-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14" y="3276600"/>
            <a:ext cx="4915786" cy="330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LCD DIAGRAM</a:t>
            </a:r>
            <a:endParaRPr lang="en-US" dirty="0"/>
          </a:p>
        </p:txBody>
      </p:sp>
      <p:pic>
        <p:nvPicPr>
          <p:cNvPr id="4" name="image51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71600"/>
            <a:ext cx="7086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Lithium- Ion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Time Durability</a:t>
            </a:r>
          </a:p>
          <a:p>
            <a:r>
              <a:rPr lang="en-US" dirty="0" smtClean="0"/>
              <a:t>Excellent Life Durability </a:t>
            </a:r>
          </a:p>
          <a:p>
            <a:r>
              <a:rPr lang="en-US" dirty="0" smtClean="0"/>
              <a:t>High Charge efficiency </a:t>
            </a:r>
          </a:p>
          <a:p>
            <a:r>
              <a:rPr lang="en-US" dirty="0" smtClean="0"/>
              <a:t>Very Cost Effective</a:t>
            </a:r>
          </a:p>
          <a:p>
            <a:r>
              <a:rPr lang="en-US" dirty="0" smtClean="0"/>
              <a:t>12.6V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19107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odern No. 20" pitchFamily="18" charset="0"/>
              </a:rPr>
              <a:t>Power </a:t>
            </a:r>
            <a:endParaRPr lang="en-US" dirty="0">
              <a:latin typeface="Modern No. 20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399"/>
            <a:ext cx="8001000" cy="5723447"/>
          </a:xfrm>
        </p:spPr>
      </p:pic>
    </p:spTree>
    <p:extLst>
      <p:ext uri="{BB962C8B-B14F-4D97-AF65-F5344CB8AC3E}">
        <p14:creationId xmlns:p14="http://schemas.microsoft.com/office/powerpoint/2010/main" val="10360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Printed Circuit 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Receiver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/ENABLE Flag (input)</a:t>
            </a:r>
          </a:p>
          <a:p>
            <a:pPr lvl="1"/>
            <a:r>
              <a:rPr lang="en-US" dirty="0" smtClean="0"/>
              <a:t>HIGH = Scanner is off, power consumption is down.</a:t>
            </a:r>
          </a:p>
          <a:p>
            <a:pPr lvl="1"/>
            <a:r>
              <a:rPr lang="en-US" dirty="0" smtClean="0"/>
              <a:t>LOW = Scanning actively for keys and passing them out serially to the SOUT line</a:t>
            </a:r>
          </a:p>
          <a:p>
            <a:r>
              <a:rPr lang="en-US" dirty="0" smtClean="0"/>
              <a:t>SOUT</a:t>
            </a:r>
          </a:p>
          <a:p>
            <a:pPr lvl="1"/>
            <a:r>
              <a:rPr lang="en-US" dirty="0"/>
              <a:t>Data is transmitted at </a:t>
            </a:r>
            <a:r>
              <a:rPr lang="en-US" dirty="0" smtClean="0"/>
              <a:t>5V over serial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6795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Receiver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 (continued)</a:t>
            </a:r>
          </a:p>
          <a:p>
            <a:pPr lvl="1"/>
            <a:r>
              <a:rPr lang="en-US" dirty="0" smtClean="0"/>
              <a:t>Transfer protocol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18609"/>
              </p:ext>
            </p:extLst>
          </p:nvPr>
        </p:nvGraphicFramePr>
        <p:xfrm>
          <a:off x="1676400" y="2895600"/>
          <a:ext cx="5486400" cy="3128010"/>
        </p:xfrm>
        <a:graphic>
          <a:graphicData uri="http://schemas.openxmlformats.org/drawingml/2006/table">
            <a:tbl>
              <a:tblPr/>
              <a:tblGrid>
                <a:gridCol w="2209800"/>
                <a:gridCol w="3276600"/>
              </a:tblGrid>
              <a:tr h="40767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Communication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Serial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bits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Stop bits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Parity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Bit Order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Least significant bit first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speed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2400 bps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Signal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5V TTL-level, non-inverted asynchronous serial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8800" y="2162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Receiver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 (continued)</a:t>
            </a:r>
          </a:p>
          <a:p>
            <a:pPr lvl="1"/>
            <a:r>
              <a:rPr lang="en-US" dirty="0" smtClean="0"/>
              <a:t>12 bytes transferred from a key read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Middle 10 bytes are ASCII characters</a:t>
            </a:r>
          </a:p>
          <a:p>
            <a:pPr lvl="1"/>
            <a:r>
              <a:rPr lang="en-US" dirty="0" smtClean="0"/>
              <a:t>Start byte is 0x0A , </a:t>
            </a:r>
            <a:r>
              <a:rPr lang="en-US" dirty="0" err="1" smtClean="0"/>
              <a:t>NewLine</a:t>
            </a:r>
            <a:endParaRPr lang="en-US" dirty="0" smtClean="0"/>
          </a:p>
          <a:p>
            <a:pPr lvl="1"/>
            <a:r>
              <a:rPr lang="en-US" dirty="0" smtClean="0"/>
              <a:t>End byte is 0x0D, Carriage Return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8800" y="2162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s://lh5.googleusercontent.com/VteeJY4vdX6yhg2XYi9_pwTHWOSAYJna5MrjJlHNgpeuEGgXIsapcW4pWIzVghMvqdf8re5ADW0SCXDazTnOXz60WqFXIxFwJg_E7u2RNBnpatX9LgOXjSj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90775"/>
            <a:ext cx="7831828" cy="644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4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Receiver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</a:t>
            </a:r>
          </a:p>
          <a:p>
            <a:pPr lvl="1"/>
            <a:r>
              <a:rPr lang="en-US" dirty="0" smtClean="0"/>
              <a:t>Along with the RFID lock/unlock system will be a simple LED that changes colors based on the current state:</a:t>
            </a:r>
          </a:p>
          <a:p>
            <a:pPr lvl="1"/>
            <a:endParaRPr lang="en-US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8800" y="2162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19097"/>
              </p:ext>
            </p:extLst>
          </p:nvPr>
        </p:nvGraphicFramePr>
        <p:xfrm>
          <a:off x="1600200" y="3581400"/>
          <a:ext cx="6248401" cy="2767332"/>
        </p:xfrm>
        <a:graphic>
          <a:graphicData uri="http://schemas.openxmlformats.org/drawingml/2006/table">
            <a:tbl>
              <a:tblPr/>
              <a:tblGrid>
                <a:gridCol w="1171575"/>
                <a:gridCol w="1876426"/>
                <a:gridCol w="3200400"/>
              </a:tblGrid>
              <a:tr h="6251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LED Color</a:t>
                      </a:r>
                      <a:endParaRPr lang="en-US" sz="1700" dirty="0"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Meaning</a:t>
                      </a:r>
                      <a:endParaRPr lang="en-US" sz="1700" dirty="0"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Occurs When</a:t>
                      </a:r>
                      <a:endParaRPr lang="en-US" sz="1700" dirty="0"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1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GREEN</a:t>
                      </a:r>
                      <a:endParaRPr lang="en-US" sz="17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Idle state - Not searching</a:t>
                      </a:r>
                      <a:endParaRPr lang="en-US" sz="1700" dirty="0"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/ENABLE port is either HIGH or disconnected</a:t>
                      </a:r>
                      <a:endParaRPr lang="en-US" sz="1700" dirty="0"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15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RED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Actively searching for RFID key</a:t>
                      </a:r>
                      <a:endParaRPr lang="en-US" sz="1700"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/ENABLE is LOW</a:t>
                      </a:r>
                      <a:endParaRPr lang="en-US" sz="1700" dirty="0"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15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Blank</a:t>
                      </a:r>
                      <a:endParaRPr lang="en-US" sz="1700"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power</a:t>
                      </a:r>
                      <a:endParaRPr lang="en-US" sz="1700" dirty="0"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VCC is low or disconnected</a:t>
                      </a:r>
                      <a:endParaRPr lang="en-US" sz="1700" dirty="0">
                        <a:effectLst/>
                      </a:endParaRPr>
                    </a:p>
                  </a:txBody>
                  <a:tcPr marL="61119" marR="61119" marT="61119" marB="611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8800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Receiver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Characteristics of RFID Receiver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8800" y="2162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8800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https://lh3.googleusercontent.com/zAneN0XBGEoxYN_XZ9GPWaeaGCIY1BW3RSZ9oNGPO02yxrHQbG1bgjNKfxo5HytGH0lUdT6vRxBcaSZHyPAa5B0a-3YRj0NqYl-g_1z5bIYSzaz54YTwCkx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43200"/>
            <a:ext cx="8245457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1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Receiver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Ratings of RFID Receiver</a:t>
            </a:r>
          </a:p>
          <a:p>
            <a:pPr lvl="1"/>
            <a:r>
              <a:rPr lang="en-US" dirty="0" smtClean="0"/>
              <a:t>They are well within the conditions of most human-populated areas of the world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8800" y="2162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s://lh4.googleusercontent.com/VutoxfA3S8Sn9cpCDkY8Uoh3qDespblVmd89UctoqlQsS0xM4rHyhuCWfz4bqQkKlGEUbybguWcVOudu5-uSWbeiC7TyO0ZJ0dYNOof9BOP5PUiHYgdVNTZ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7343822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4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331</TotalTime>
  <Words>1182</Words>
  <Application>Microsoft Office PowerPoint</Application>
  <PresentationFormat>On-screen Show (4:3)</PresentationFormat>
  <Paragraphs>402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PowerPoint Presentation</vt:lpstr>
      <vt:lpstr>RFID Technology Comparison</vt:lpstr>
      <vt:lpstr>RFID Receiver Overview</vt:lpstr>
      <vt:lpstr>RFID Receiver Overview</vt:lpstr>
      <vt:lpstr>RFID Receiver Overview</vt:lpstr>
      <vt:lpstr>RFID Receiver Overview</vt:lpstr>
      <vt:lpstr>RFID Receiver Overview</vt:lpstr>
      <vt:lpstr>RFID Receiver Overview</vt:lpstr>
      <vt:lpstr>RFID Receiver Overview</vt:lpstr>
      <vt:lpstr>RFID Tag Overview</vt:lpstr>
      <vt:lpstr>FlexiForce A204 Sensor</vt:lpstr>
      <vt:lpstr>FlexiForce A204 Sensor</vt:lpstr>
      <vt:lpstr>PowerPoint Presentation</vt:lpstr>
      <vt:lpstr>Locking Mechanism</vt:lpstr>
      <vt:lpstr>Standard/Manual Brake Locks</vt:lpstr>
      <vt:lpstr>Piston Driven Actuator</vt:lpstr>
      <vt:lpstr>Cable Disc Brakes</vt:lpstr>
      <vt:lpstr>Motor for Locking Mechanism</vt:lpstr>
      <vt:lpstr>Geared Bipolar Stepper Motor</vt:lpstr>
      <vt:lpstr>L293 H-Bridge motor driver</vt:lpstr>
      <vt:lpstr>L298 – Second/Backup Option</vt:lpstr>
      <vt:lpstr>Budget</vt:lpstr>
      <vt:lpstr>MSP430</vt:lpstr>
      <vt:lpstr>GSM Module</vt:lpstr>
      <vt:lpstr>GSM Module Task </vt:lpstr>
      <vt:lpstr>GSM activity diagram</vt:lpstr>
      <vt:lpstr>GPS Module</vt:lpstr>
      <vt:lpstr>GPS Module Tasks</vt:lpstr>
      <vt:lpstr>GPS Activity Diagram </vt:lpstr>
      <vt:lpstr>LCD SCREEN</vt:lpstr>
      <vt:lpstr>LCD Screen Function</vt:lpstr>
      <vt:lpstr>LCD DIAGRAM</vt:lpstr>
      <vt:lpstr>Lithium- Ion Battery</vt:lpstr>
      <vt:lpstr>Battery Comparison</vt:lpstr>
      <vt:lpstr>Power </vt:lpstr>
      <vt:lpstr>Printed Circuit Board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Angelo Biaggi</dc:creator>
  <cp:lastModifiedBy>Floppy(Fata)</cp:lastModifiedBy>
  <cp:revision>9</cp:revision>
  <dcterms:created xsi:type="dcterms:W3CDTF">2013-09-25T22:18:43Z</dcterms:created>
  <dcterms:modified xsi:type="dcterms:W3CDTF">2013-09-26T16:01:02Z</dcterms:modified>
</cp:coreProperties>
</file>